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2" r:id="rId3"/>
    <p:sldId id="256" r:id="rId4"/>
    <p:sldId id="263" r:id="rId5"/>
    <p:sldId id="258" r:id="rId6"/>
    <p:sldId id="259" r:id="rId7"/>
    <p:sldId id="260" r:id="rId8"/>
    <p:sldId id="264" r:id="rId9"/>
    <p:sldId id="267" r:id="rId10"/>
    <p:sldId id="266" r:id="rId11"/>
    <p:sldId id="268" r:id="rId12"/>
    <p:sldId id="274" r:id="rId13"/>
    <p:sldId id="275" r:id="rId14"/>
    <p:sldId id="269" r:id="rId15"/>
    <p:sldId id="270" r:id="rId16"/>
    <p:sldId id="272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1A4A-9A5C-DC4C-B173-C53C5328FBA3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30B6F-A5E5-6B40-A3EC-74B762DBD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05CE9-C1AD-BA43-B43B-924922288F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9D4A1-C38E-5946-B8F0-D560567C61C3}" type="slidenum">
              <a:rPr lang="en-US"/>
              <a:pPr/>
              <a:t>9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90845D-DF77-974D-A2BB-A0B8B3F72D64}" type="slidenum">
              <a:rPr lang="en-US"/>
              <a:pPr/>
              <a:t>10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0E0D21-DFFC-CD40-8A92-B7D46DDD44D5}" type="slidenum">
              <a:rPr lang="en-US"/>
              <a:pPr/>
              <a:t>11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8E6F44-5C5B-0C47-9453-0010FD297474}" type="slidenum">
              <a:rPr lang="en-US"/>
              <a:pPr/>
              <a:t>12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6EEEB-3222-964A-83FD-7ADF79803D0F}" type="slidenum">
              <a:rPr lang="en-US"/>
              <a:pPr/>
              <a:t>13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BA834-98ED-0349-9324-C452E3ACD54B}" type="slidenum">
              <a:rPr lang="en-US"/>
              <a:pPr/>
              <a:t>15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7068-761D-94D3-C98F-5826037C9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7E082-B88B-D84F-CE9C-7D4D227185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FF565-A478-D71E-C477-C6844BC2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C58FF-BD6C-CA5F-52B9-F3ABDE24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6F05D-7DAF-F5A1-BF31-2672EAD1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0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43D0-4401-BB42-7467-42FCA720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7E9F23-1364-68D3-61C8-4883C1962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3DB1-A14A-7C8A-B708-4FCA695E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D0C1-3CEC-A147-D373-55302675A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20728-CF64-0394-F8E7-BE0FEAE8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04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BDEA1-2C5F-8F99-961A-AFACD7FF4F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D7169-E339-BECB-EC38-004CE90DA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7B5AE-F9C1-9B56-B729-2E56E96A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803C5-190E-1D61-4F9D-7EDE83BC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2B505-08B4-15FC-C2F0-62EAA1BD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0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6773-237A-77A0-F9EA-9D9C6E79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1079A-78AF-A77A-6AF7-65CEA433F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36D91-5B5E-D313-CD02-471A70D14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86F30-143E-6D2A-4C93-00EDE8FA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23D8-3AAC-6473-06D0-FD56E38D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6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D1C7-0821-6F92-0863-5A98C59C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BB69A-F380-5CAC-CE4C-7918F5EA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5A16-08CF-698A-C6A9-CAC14BF6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D214C-8890-F41F-2D59-FFB2865D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967D4-E42A-7D55-81D1-DAE6E24E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A776-BD9B-06B1-923B-AD17CF5C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1CA32-9B39-7E9D-FBC7-2D591E6F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51AB-DC5C-97D3-FB39-F01AF79CC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30E04-87D6-EFD0-6D2E-96DBED17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1AC64-522F-82F0-3F89-14D20C43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C0F14-4B9A-3B61-8E87-C0C77C78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E1FB-0A1D-5E76-486E-9D481B05E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7E322-43E5-9564-390A-1606AD30C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1E546-B98B-FE57-3DE1-736FC72BE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6C6D8-61AA-A6F4-D788-D0683FE95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653AD-542D-ED7C-2663-74FADA080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19B88-25DB-49BC-6B74-FC861F49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2FF70-7B4B-E988-10BD-8D1C1221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7F4B98-9F9A-9104-284E-9A667880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4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B7A0-337C-51B2-59D4-F5C665B9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24D13A-E5C4-4E1C-9738-078B0156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C603-1089-4EB7-DF31-8FDA5D84F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DB2D2-9B15-7510-6D34-392A8979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BD214-7C7C-E43C-18E1-17C4D4EE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65B68-06F7-4829-9399-D11FE6DC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14DD8-F563-A029-F45C-7B8E1AA6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C2BC5-B1BA-26BA-5281-4DBC1E12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94F8B-28A5-657C-ED35-5F3032A3A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CBAEB-96C4-C603-126B-0CB7E972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629C4-C5EA-9A46-2EC2-E46F0FC7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BBAD6-F57C-722D-2622-7BDA1CE7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B3EDB-0F33-D86C-86AF-D7AA7A26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1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E6A6-2049-E84E-BC29-6A08EC559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30FF7-336E-6BB2-D158-86A7A453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57043-5BB4-AABF-31B3-FDF06DB8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EEBD9-2BC5-D45A-8374-423231E2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9C20-E925-0840-78F0-F181BFA3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9CCD7-3225-658D-7FC3-8B22176F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5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E3DD8-2808-66E0-9157-D8E95F6B7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8F5C6-A8A8-5590-6A4E-75B3D1996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ED71A-A2E1-42D5-BE67-6FCEE33775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34CAFB-0102-7147-A43C-9267412D49FC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381F0-3AF2-3790-BB5E-25605B09C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32BA0-2036-B9C8-BE91-073F0091C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068B2C-F445-1E4C-B302-BFFF461EB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8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8.pd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0.pd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5.pd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df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1.pdf"/><Relationship Id="rId2" Type="http://schemas.openxmlformats.org/officeDocument/2006/relationships/image" Target="../media/image1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df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../media/image9.pdf"/><Relationship Id="rId4" Type="http://schemas.openxmlformats.org/officeDocument/2006/relationships/image" Target="../media/image3.pdf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df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3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df"/><Relationship Id="rId5" Type="http://schemas.openxmlformats.org/officeDocument/2006/relationships/image" Target="../media/image13.png"/><Relationship Id="rId4" Type="http://schemas.openxmlformats.org/officeDocument/2006/relationships/image" Target="../media/image15.pdf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df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8.pdf"/><Relationship Id="rId17" Type="http://schemas.openxmlformats.org/officeDocument/2006/relationships/image" Target="../media/image31.png"/><Relationship Id="rId2" Type="http://schemas.openxmlformats.org/officeDocument/2006/relationships/image" Target="../media/image28.pdf"/><Relationship Id="rId16" Type="http://schemas.openxmlformats.org/officeDocument/2006/relationships/image" Target="../media/image4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df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10" Type="http://schemas.openxmlformats.org/officeDocument/2006/relationships/image" Target="../media/image36.pdf"/><Relationship Id="rId4" Type="http://schemas.openxmlformats.org/officeDocument/2006/relationships/image" Target="../media/image30.pdf"/><Relationship Id="rId9" Type="http://schemas.openxmlformats.org/officeDocument/2006/relationships/image" Target="../media/image27.png"/><Relationship Id="rId14" Type="http://schemas.openxmlformats.org/officeDocument/2006/relationships/image" Target="../media/image40.pd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497" y="341312"/>
            <a:ext cx="8953005" cy="17557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UNIVERSAL  1/r</a:t>
            </a:r>
            <a:r>
              <a:rPr lang="en-US" sz="4000" baseline="30000" dirty="0"/>
              <a:t>2</a:t>
            </a:r>
            <a:r>
              <a:rPr lang="en-US" sz="4000" dirty="0"/>
              <a:t>  POTENTIALS</a:t>
            </a:r>
            <a:br>
              <a:rPr lang="en-US" dirty="0"/>
            </a:br>
            <a:r>
              <a:rPr lang="en-US" sz="4000" dirty="0"/>
              <a:t>at </a:t>
            </a:r>
            <a:r>
              <a:rPr lang="en-US" sz="4000" dirty="0">
                <a:solidFill>
                  <a:srgbClr val="FF0000"/>
                </a:solidFill>
              </a:rPr>
              <a:t>short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0000FF"/>
                </a:solidFill>
              </a:rPr>
              <a:t>long</a:t>
            </a:r>
            <a:r>
              <a:rPr lang="en-US" sz="4000" dirty="0"/>
              <a:t> range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avoids collapse     </a:t>
            </a:r>
            <a:r>
              <a:rPr lang="en-US" sz="4000" dirty="0">
                <a:solidFill>
                  <a:srgbClr val="0000FF"/>
                </a:solidFill>
              </a:rPr>
              <a:t>holds quasi-bound states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7738" y="2097087"/>
            <a:ext cx="6921167" cy="1752600"/>
          </a:xfrm>
        </p:spPr>
        <p:txBody>
          <a:bodyPr/>
          <a:lstStyle/>
          <a:p>
            <a:pPr marL="514350" indent="-514350"/>
            <a:r>
              <a:rPr lang="en-US" dirty="0"/>
              <a:t>A. R. P. Rau</a:t>
            </a:r>
          </a:p>
          <a:p>
            <a:pPr marL="514350" indent="-514350"/>
            <a:r>
              <a:rPr lang="en-US" dirty="0"/>
              <a:t>Department of Physics and Astronomy</a:t>
            </a:r>
          </a:p>
          <a:p>
            <a:pPr marL="514350" indent="-514350"/>
            <a:r>
              <a:rPr lang="en-US" dirty="0"/>
              <a:t>Louisiana State University, Baton Rouge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F1E50-06DD-70BD-02A3-D03D05E6A66A}"/>
              </a:ext>
            </a:extLst>
          </p:cNvPr>
          <p:cNvSpPr txBox="1"/>
          <p:nvPr/>
        </p:nvSpPr>
        <p:spPr>
          <a:xfrm>
            <a:off x="201881" y="3976084"/>
            <a:ext cx="11990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Ph. D.     U of Chicago, 1970,   Ugo Fano,    3-body Coulomb threshold laws, Doubly-excited</a:t>
            </a:r>
          </a:p>
          <a:p>
            <a:r>
              <a:rPr lang="en-US" sz="2400" dirty="0"/>
              <a:t>states of H</a:t>
            </a:r>
            <a:r>
              <a:rPr lang="en-US" sz="2400" baseline="30000" dirty="0"/>
              <a:t>--</a:t>
            </a:r>
            <a:r>
              <a:rPr lang="en-US" sz="2400" dirty="0"/>
              <a:t> and He, ….. nuclear 3-body </a:t>
            </a:r>
            <a:r>
              <a:rPr lang="en-US" sz="2400" baseline="30000" dirty="0"/>
              <a:t>20</a:t>
            </a:r>
            <a:r>
              <a:rPr lang="en-US" sz="2400" dirty="0"/>
              <a:t>C: </a:t>
            </a:r>
            <a:r>
              <a:rPr lang="en-US" sz="2400" baseline="30000" dirty="0"/>
              <a:t>18</a:t>
            </a:r>
            <a:r>
              <a:rPr lang="en-US" sz="2400" dirty="0"/>
              <a:t>C + n + n, ….</a:t>
            </a:r>
          </a:p>
          <a:p>
            <a:r>
              <a:rPr lang="en-US" sz="2400" dirty="0"/>
              <a:t>B.Sc. (Hons) 1964, M. Sc. 1966, U of Delhi</a:t>
            </a:r>
          </a:p>
          <a:p>
            <a:r>
              <a:rPr lang="en-US" sz="2400" dirty="0"/>
              <a:t>A. N. Mitra,   Mathematical Physics, Quantum Field Theory</a:t>
            </a:r>
          </a:p>
          <a:p>
            <a:endParaRPr lang="en-US" sz="2400" dirty="0"/>
          </a:p>
          <a:p>
            <a:r>
              <a:rPr lang="en-US" sz="2400" dirty="0"/>
              <a:t>F. C. </a:t>
            </a:r>
            <a:r>
              <a:rPr lang="en-US" sz="2400" dirty="0" err="1"/>
              <a:t>Auluck</a:t>
            </a:r>
            <a:r>
              <a:rPr lang="en-US" sz="2400" dirty="0"/>
              <a:t>, S. N. Biswas, L. S. Kothari, V. S. Mathur, M. L. Mehta, N. Panchapakesan,         R. K. </a:t>
            </a:r>
            <a:r>
              <a:rPr lang="en-US" sz="2400" dirty="0" err="1"/>
              <a:t>Pathria</a:t>
            </a:r>
            <a:r>
              <a:rPr lang="en-US" sz="2400" dirty="0"/>
              <a:t>, R. P. Saxena, P. K. Srivastava, …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793446" y="304801"/>
            <a:ext cx="32295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Elastic scattering</a:t>
            </a:r>
            <a:endParaRPr lang="en-US" sz="3200" dirty="0"/>
          </a:p>
        </p:txBody>
      </p:sp>
      <p:pic>
        <p:nvPicPr>
          <p:cNvPr id="16387" name="Picture 3" descr="equation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304800"/>
            <a:ext cx="3644900" cy="533400"/>
          </a:xfrm>
          <a:prstGeom prst="rect">
            <a:avLst/>
          </a:prstGeom>
          <a:noFill/>
        </p:spPr>
      </p:pic>
      <p:pic>
        <p:nvPicPr>
          <p:cNvPr id="16388" name="Picture 4" descr="equation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2819400"/>
            <a:ext cx="7289800" cy="1143000"/>
          </a:xfrm>
          <a:prstGeom prst="rect">
            <a:avLst/>
          </a:prstGeom>
          <a:noFill/>
        </p:spPr>
      </p:pic>
      <p:pic>
        <p:nvPicPr>
          <p:cNvPr id="16389" name="Picture 5" descr="equation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4572000"/>
            <a:ext cx="6146800" cy="457200"/>
          </a:xfrm>
          <a:prstGeom prst="rect">
            <a:avLst/>
          </a:prstGeom>
          <a:noFill/>
        </p:spPr>
      </p:pic>
      <p:pic>
        <p:nvPicPr>
          <p:cNvPr id="16391" name="Picture 7" descr="equ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62200" y="1905000"/>
            <a:ext cx="7924800" cy="311150"/>
          </a:xfrm>
          <a:prstGeom prst="rect">
            <a:avLst/>
          </a:prstGeom>
          <a:noFill/>
        </p:spPr>
      </p:pic>
      <p:pic>
        <p:nvPicPr>
          <p:cNvPr id="16392" name="Picture 8" descr="equa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33800" y="1066800"/>
            <a:ext cx="469900" cy="406400"/>
          </a:xfrm>
          <a:prstGeom prst="rect">
            <a:avLst/>
          </a:prstGeom>
          <a:noFill/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403725" y="1038225"/>
            <a:ext cx="20250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background</a:t>
            </a:r>
          </a:p>
        </p:txBody>
      </p:sp>
      <p:pic>
        <p:nvPicPr>
          <p:cNvPr id="16394" name="Picture 10" descr="equa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38400" y="5715000"/>
            <a:ext cx="469900" cy="406400"/>
          </a:xfrm>
          <a:prstGeom prst="rect">
            <a:avLst/>
          </a:prstGeom>
          <a:noFill/>
        </p:spPr>
      </p:pic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819400" y="5659736"/>
            <a:ext cx="17628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= 0,  </a:t>
            </a:r>
          </a:p>
        </p:txBody>
      </p:sp>
      <p:pic>
        <p:nvPicPr>
          <p:cNvPr id="16396" name="Picture 12" descr="equ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62400" y="5715000"/>
            <a:ext cx="1473200" cy="317500"/>
          </a:xfrm>
          <a:prstGeom prst="rect">
            <a:avLst/>
          </a:prstGeom>
          <a:noFill/>
        </p:spPr>
      </p:pic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5622926" y="5562600"/>
            <a:ext cx="46640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     reduces to </a:t>
            </a:r>
            <a:r>
              <a:rPr lang="en-US" sz="2800" dirty="0" err="1"/>
              <a:t>Lorentzian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 descr="ASSL 271 Fig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4864" y="490539"/>
            <a:ext cx="5502275" cy="5875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712886" y="276225"/>
            <a:ext cx="466911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Scattering length</a:t>
            </a:r>
            <a:r>
              <a:rPr lang="en-US" sz="2800" dirty="0"/>
              <a:t>:     </a:t>
            </a:r>
            <a:r>
              <a:rPr lang="en-US" sz="2800" dirty="0" err="1"/>
              <a:t>s</a:t>
            </a:r>
            <a:r>
              <a:rPr lang="en-US" sz="2800" dirty="0"/>
              <a:t>-wave</a:t>
            </a:r>
          </a:p>
        </p:txBody>
      </p:sp>
      <p:pic>
        <p:nvPicPr>
          <p:cNvPr id="14339" name="Picture 3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990600"/>
            <a:ext cx="8128000" cy="1016000"/>
          </a:xfrm>
          <a:prstGeom prst="rect">
            <a:avLst/>
          </a:prstGeom>
          <a:noFill/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8153400" y="2057400"/>
            <a:ext cx="0" cy="190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>
            <a:off x="8153400" y="2667000"/>
            <a:ext cx="182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8153400" y="3505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8839200" y="26670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7832725" y="2409825"/>
            <a:ext cx="14542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0                       r</a:t>
            </a:r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8137525" y="2181225"/>
            <a:ext cx="1316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------  E -----</a:t>
            </a:r>
          </a:p>
        </p:txBody>
      </p:sp>
      <p:pic>
        <p:nvPicPr>
          <p:cNvPr id="14347" name="Picture 11" descr="equ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2590800"/>
            <a:ext cx="3860800" cy="431800"/>
          </a:xfrm>
          <a:prstGeom prst="rect">
            <a:avLst/>
          </a:prstGeom>
          <a:noFill/>
        </p:spPr>
      </p:pic>
      <p:pic>
        <p:nvPicPr>
          <p:cNvPr id="14348" name="Picture 12" descr="equ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3352800"/>
            <a:ext cx="3124200" cy="482600"/>
          </a:xfrm>
          <a:prstGeom prst="rect">
            <a:avLst/>
          </a:prstGeom>
          <a:noFill/>
        </p:spPr>
      </p:pic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2667000" y="44958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2667000" y="5105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1524000" y="5105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1981200" y="51054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2362200" y="5105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>
            <a:off x="3276600" y="510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>
            <a:off x="2667000" y="5791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V="1">
            <a:off x="3276600" y="4495800"/>
            <a:ext cx="6858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358" name="AutoShape 22"/>
          <p:cNvCxnSpPr>
            <a:cxnSpLocks noChangeShapeType="1"/>
          </p:cNvCxnSpPr>
          <p:nvPr/>
        </p:nvCxnSpPr>
        <p:spPr bwMode="auto">
          <a:xfrm>
            <a:off x="3352800" y="4724400"/>
            <a:ext cx="762000" cy="76200"/>
          </a:xfrm>
          <a:prstGeom prst="straightConnector1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</p:cxnSp>
      <p:sp>
        <p:nvSpPr>
          <p:cNvPr id="14359" name="Line 23"/>
          <p:cNvSpPr>
            <a:spLocks noChangeShapeType="1"/>
          </p:cNvSpPr>
          <p:nvPr/>
        </p:nvSpPr>
        <p:spPr bwMode="auto">
          <a:xfrm>
            <a:off x="4343400" y="4876800"/>
            <a:ext cx="457200" cy="76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4953000" y="5029200"/>
            <a:ext cx="457200" cy="76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 flipV="1">
            <a:off x="2743200" y="4724400"/>
            <a:ext cx="3048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2209800" y="4876800"/>
            <a:ext cx="3810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64" name="Line 28"/>
          <p:cNvSpPr>
            <a:spLocks noChangeShapeType="1"/>
          </p:cNvSpPr>
          <p:nvPr/>
        </p:nvSpPr>
        <p:spPr bwMode="auto">
          <a:xfrm flipV="1">
            <a:off x="1752600" y="5029200"/>
            <a:ext cx="3048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65" name="Picture 29" descr="equ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67400" y="4191000"/>
            <a:ext cx="1092200" cy="33020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4366" name="Picture 30" descr="equation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67400" y="4953000"/>
            <a:ext cx="1092200" cy="330200"/>
          </a:xfrm>
          <a:prstGeom prst="rect">
            <a:avLst/>
          </a:prstGeom>
          <a:noFill/>
        </p:spPr>
      </p:pic>
      <p:sp>
        <p:nvSpPr>
          <p:cNvPr id="14367" name="Text Box 31"/>
          <p:cNvSpPr txBox="1">
            <a:spLocks noChangeArrowheads="1"/>
          </p:cNvSpPr>
          <p:nvPr/>
        </p:nvSpPr>
        <p:spPr bwMode="auto">
          <a:xfrm>
            <a:off x="8213725" y="2638425"/>
            <a:ext cx="1284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--------------</a:t>
            </a:r>
          </a:p>
        </p:txBody>
      </p:sp>
      <p:sp>
        <p:nvSpPr>
          <p:cNvPr id="14368" name="Text Box 32"/>
          <p:cNvSpPr txBox="1">
            <a:spLocks noChangeArrowheads="1"/>
          </p:cNvSpPr>
          <p:nvPr/>
        </p:nvSpPr>
        <p:spPr bwMode="auto">
          <a:xfrm>
            <a:off x="7223126" y="4157664"/>
            <a:ext cx="28597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only scattering state</a:t>
            </a:r>
            <a:endParaRPr lang="en-US" sz="2400" dirty="0"/>
          </a:p>
        </p:txBody>
      </p:sp>
      <p:sp>
        <p:nvSpPr>
          <p:cNvPr id="14369" name="Text Box 33"/>
          <p:cNvSpPr txBox="1">
            <a:spLocks noChangeArrowheads="1"/>
          </p:cNvSpPr>
          <p:nvPr/>
        </p:nvSpPr>
        <p:spPr bwMode="auto">
          <a:xfrm>
            <a:off x="7070726" y="4919664"/>
            <a:ext cx="39880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 </a:t>
            </a:r>
            <a:r>
              <a:rPr lang="en-US" sz="2400" dirty="0">
                <a:solidFill>
                  <a:srgbClr val="0000FF"/>
                </a:solidFill>
              </a:rPr>
              <a:t>possible bound state as well</a:t>
            </a:r>
            <a:endParaRPr lang="en-US" sz="2400" dirty="0"/>
          </a:p>
        </p:txBody>
      </p:sp>
      <p:pic>
        <p:nvPicPr>
          <p:cNvPr id="14370" name="Picture 34" descr="equ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86400" y="5638800"/>
            <a:ext cx="1752600" cy="482600"/>
          </a:xfrm>
          <a:prstGeom prst="rect">
            <a:avLst/>
          </a:prstGeom>
          <a:noFill/>
        </p:spPr>
      </p:pic>
      <p:sp>
        <p:nvSpPr>
          <p:cNvPr id="14371" name="Text Box 35"/>
          <p:cNvSpPr txBox="1">
            <a:spLocks noChangeArrowheads="1"/>
          </p:cNvSpPr>
          <p:nvPr/>
        </p:nvSpPr>
        <p:spPr bwMode="auto">
          <a:xfrm>
            <a:off x="7299325" y="5681664"/>
            <a:ext cx="29217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boundary for binding</a:t>
            </a:r>
          </a:p>
        </p:txBody>
      </p:sp>
      <p:sp>
        <p:nvSpPr>
          <p:cNvPr id="14376" name="Freeform 40"/>
          <p:cNvSpPr>
            <a:spLocks/>
          </p:cNvSpPr>
          <p:nvPr/>
        </p:nvSpPr>
        <p:spPr bwMode="auto">
          <a:xfrm>
            <a:off x="2667000" y="4724400"/>
            <a:ext cx="635000" cy="381000"/>
          </a:xfrm>
          <a:custGeom>
            <a:avLst/>
            <a:gdLst/>
            <a:ahLst/>
            <a:cxnLst>
              <a:cxn ang="0">
                <a:pos x="16" y="240"/>
              </a:cxn>
              <a:cxn ang="0">
                <a:pos x="64" y="144"/>
              </a:cxn>
              <a:cxn ang="0">
                <a:pos x="400" y="0"/>
              </a:cxn>
            </a:cxnLst>
            <a:rect l="0" t="0" r="r" b="b"/>
            <a:pathLst>
              <a:path w="400" h="240">
                <a:moveTo>
                  <a:pt x="16" y="240"/>
                </a:moveTo>
                <a:cubicBezTo>
                  <a:pt x="8" y="212"/>
                  <a:pt x="0" y="184"/>
                  <a:pt x="64" y="144"/>
                </a:cubicBezTo>
                <a:cubicBezTo>
                  <a:pt x="128" y="104"/>
                  <a:pt x="344" y="24"/>
                  <a:pt x="40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77" name="Text Box 41"/>
          <p:cNvSpPr txBox="1">
            <a:spLocks noChangeArrowheads="1"/>
          </p:cNvSpPr>
          <p:nvPr/>
        </p:nvSpPr>
        <p:spPr bwMode="auto">
          <a:xfrm>
            <a:off x="2422525" y="4848225"/>
            <a:ext cx="308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14378" name="Text Box 42"/>
          <p:cNvSpPr txBox="1">
            <a:spLocks noChangeArrowheads="1"/>
          </p:cNvSpPr>
          <p:nvPr/>
        </p:nvSpPr>
        <p:spPr bwMode="auto">
          <a:xfrm>
            <a:off x="1736726" y="6215064"/>
            <a:ext cx="88884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weak binding</a:t>
            </a:r>
            <a:r>
              <a:rPr lang="en-US" sz="2400" dirty="0"/>
              <a:t>: very large spread of wave function, e.g. deuteron, H</a:t>
            </a:r>
            <a:r>
              <a:rPr lang="en-US" sz="2400" baseline="30000" dirty="0"/>
              <a:t>--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117726" y="352426"/>
            <a:ext cx="89230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V. </a:t>
            </a:r>
            <a:r>
              <a:rPr lang="en-US" sz="2800" dirty="0" err="1">
                <a:solidFill>
                  <a:srgbClr val="0000FF"/>
                </a:solidFill>
              </a:rPr>
              <a:t>Efimov</a:t>
            </a:r>
            <a:r>
              <a:rPr lang="en-US" sz="2800" dirty="0"/>
              <a:t>, Phys. </a:t>
            </a:r>
            <a:r>
              <a:rPr lang="en-US" sz="2800" dirty="0" err="1"/>
              <a:t>Lett</a:t>
            </a:r>
            <a:r>
              <a:rPr lang="en-US" sz="2800" dirty="0"/>
              <a:t>. </a:t>
            </a:r>
            <a:r>
              <a:rPr lang="en-US" sz="2800" b="1" dirty="0"/>
              <a:t>33</a:t>
            </a:r>
            <a:r>
              <a:rPr lang="en-US" sz="2800" dirty="0"/>
              <a:t>B, 563 (1970)  </a:t>
            </a:r>
            <a:r>
              <a:rPr lang="en-US" sz="2800" dirty="0" err="1">
                <a:solidFill>
                  <a:srgbClr val="0000FF"/>
                </a:solidFill>
              </a:rPr>
              <a:t>L.H.Thomas</a:t>
            </a:r>
            <a:r>
              <a:rPr lang="en-US" sz="2800" dirty="0"/>
              <a:t> (1935)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498726" y="1185700"/>
            <a:ext cx="331311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Two-body with range r</a:t>
            </a:r>
            <a:r>
              <a:rPr lang="en-US" sz="2400" baseline="-25000" dirty="0"/>
              <a:t>0</a:t>
            </a:r>
          </a:p>
          <a:p>
            <a:r>
              <a:rPr lang="en-US" sz="2400" dirty="0"/>
              <a:t>Effective 1/R</a:t>
            </a:r>
            <a:r>
              <a:rPr lang="en-US" sz="2400" baseline="30000" dirty="0"/>
              <a:t>2</a:t>
            </a:r>
            <a:r>
              <a:rPr lang="en-US" sz="2400" dirty="0"/>
              <a:t> potential as scattering length gets large</a:t>
            </a:r>
            <a:endParaRPr lang="en-US" sz="2400" baseline="-25000" dirty="0"/>
          </a:p>
          <a:p>
            <a:r>
              <a:rPr lang="en-US" sz="2400" baseline="-25000" dirty="0"/>
              <a:t> </a:t>
            </a:r>
            <a:endParaRPr lang="en-US" sz="2400" dirty="0"/>
          </a:p>
        </p:txBody>
      </p:sp>
      <p:pic>
        <p:nvPicPr>
          <p:cNvPr id="17412" name="Picture 4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0" y="1219200"/>
            <a:ext cx="2603500" cy="1066800"/>
          </a:xfrm>
          <a:prstGeom prst="rect">
            <a:avLst/>
          </a:prstGeom>
          <a:noFill/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2117725" y="3429001"/>
            <a:ext cx="833278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Excited state of helium </a:t>
            </a:r>
            <a:r>
              <a:rPr lang="en-US" sz="2800" dirty="0" err="1"/>
              <a:t>trimer</a:t>
            </a:r>
            <a:r>
              <a:rPr lang="en-US" sz="2800" dirty="0"/>
              <a:t> </a:t>
            </a:r>
            <a:r>
              <a:rPr lang="en-US" sz="2800" baseline="30000" dirty="0"/>
              <a:t>4</a:t>
            </a:r>
            <a:r>
              <a:rPr lang="en-US" sz="2800" dirty="0"/>
              <a:t>He</a:t>
            </a:r>
            <a:r>
              <a:rPr lang="en-US" sz="2800" baseline="-25000" dirty="0"/>
              <a:t>3</a:t>
            </a:r>
            <a:r>
              <a:rPr lang="en-US" sz="2800" dirty="0"/>
              <a:t>; </a:t>
            </a:r>
            <a:r>
              <a:rPr lang="en-US" sz="2800" baseline="30000" dirty="0"/>
              <a:t>4</a:t>
            </a:r>
            <a:r>
              <a:rPr lang="en-US" sz="2800" dirty="0"/>
              <a:t>He</a:t>
            </a:r>
            <a:r>
              <a:rPr lang="en-US" sz="2800" baseline="-25000" dirty="0"/>
              <a:t>2</a:t>
            </a:r>
            <a:r>
              <a:rPr lang="en-US" sz="2800" dirty="0"/>
              <a:t> weakly bound</a:t>
            </a:r>
          </a:p>
          <a:p>
            <a:r>
              <a:rPr lang="en-US" sz="2800" dirty="0"/>
              <a:t>Cold atom traps, magnetic tuning of atom-atom scattering length. Cesium atoms through van der Waals, r</a:t>
            </a:r>
            <a:r>
              <a:rPr lang="en-US" sz="2800" baseline="-25000" dirty="0"/>
              <a:t>0</a:t>
            </a:r>
            <a:r>
              <a:rPr lang="en-US" sz="2800" dirty="0"/>
              <a:t> =100 a</a:t>
            </a:r>
            <a:r>
              <a:rPr lang="en-US" sz="2800" baseline="-25000" dirty="0"/>
              <a:t>0</a:t>
            </a:r>
            <a:r>
              <a:rPr lang="en-US" sz="2800" dirty="0"/>
              <a:t>          Tune a between -2500 and 1600 a</a:t>
            </a:r>
            <a:r>
              <a:rPr lang="en-US" sz="2800" baseline="-25000" dirty="0"/>
              <a:t>0                           </a:t>
            </a:r>
            <a:r>
              <a:rPr lang="en-US" sz="2800" dirty="0"/>
              <a:t>10 </a:t>
            </a:r>
            <a:r>
              <a:rPr lang="en-US" sz="2800" dirty="0" err="1"/>
              <a:t>nK</a:t>
            </a:r>
            <a:r>
              <a:rPr lang="en-US" sz="2800" dirty="0"/>
              <a:t> 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2117725" y="2714625"/>
            <a:ext cx="89230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   </a:t>
            </a:r>
            <a:r>
              <a:rPr lang="en-US" sz="2800" dirty="0"/>
              <a:t>As two-body binding increases, </a:t>
            </a:r>
            <a:r>
              <a:rPr lang="en-US" sz="2800" dirty="0" err="1"/>
              <a:t>Efimov</a:t>
            </a:r>
            <a:r>
              <a:rPr lang="en-US" sz="2800" dirty="0"/>
              <a:t> states disappear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370789" y="6036203"/>
            <a:ext cx="90797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Kraemer et al</a:t>
            </a:r>
            <a:r>
              <a:rPr lang="en-US" sz="2800" dirty="0"/>
              <a:t>, Nature </a:t>
            </a:r>
            <a:r>
              <a:rPr lang="en-US" sz="2800" b="1" dirty="0"/>
              <a:t>440</a:t>
            </a:r>
            <a:r>
              <a:rPr lang="en-US" sz="2800" dirty="0"/>
              <a:t>, 315 (2006); </a:t>
            </a:r>
            <a:r>
              <a:rPr lang="en-US" sz="2800" dirty="0" err="1">
                <a:solidFill>
                  <a:srgbClr val="0000FF"/>
                </a:solidFill>
              </a:rPr>
              <a:t>Esry</a:t>
            </a:r>
            <a:r>
              <a:rPr lang="en-US" sz="2800" dirty="0">
                <a:solidFill>
                  <a:srgbClr val="0000FF"/>
                </a:solidFill>
              </a:rPr>
              <a:t>-Greene</a:t>
            </a:r>
            <a:r>
              <a:rPr lang="en-US" sz="2800" dirty="0"/>
              <a:t>, p.289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igur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814" y="-2303110"/>
            <a:ext cx="8555667" cy="11072040"/>
          </a:xfrm>
          <a:prstGeom prst="rect">
            <a:avLst/>
          </a:prstGeom>
          <a:noFill/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879726" y="47625"/>
            <a:ext cx="56162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           </a:t>
            </a:r>
            <a:r>
              <a:rPr lang="en-US" sz="2800" dirty="0" err="1"/>
              <a:t>Efimov</a:t>
            </a:r>
            <a:r>
              <a:rPr lang="en-US" sz="2800" dirty="0"/>
              <a:t> states of Cesium </a:t>
            </a:r>
            <a:r>
              <a:rPr lang="en-US" sz="2800" dirty="0" err="1"/>
              <a:t>trimers</a:t>
            </a:r>
            <a:endParaRPr lang="en-US" sz="2800" dirty="0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761423" y="5955269"/>
            <a:ext cx="79215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Kraemer et al</a:t>
            </a:r>
            <a:r>
              <a:rPr lang="en-US" sz="2400" dirty="0"/>
              <a:t>, Nature </a:t>
            </a:r>
            <a:r>
              <a:rPr lang="en-US" sz="2400" b="1" dirty="0"/>
              <a:t>440</a:t>
            </a:r>
            <a:r>
              <a:rPr lang="en-US" sz="2400" dirty="0"/>
              <a:t>, 315 (2006), </a:t>
            </a:r>
            <a:r>
              <a:rPr lang="en-US" sz="2400" dirty="0" err="1">
                <a:solidFill>
                  <a:srgbClr val="0000FF"/>
                </a:solidFill>
              </a:rPr>
              <a:t>Esry</a:t>
            </a:r>
            <a:r>
              <a:rPr lang="en-US" sz="2400" dirty="0">
                <a:solidFill>
                  <a:srgbClr val="0000FF"/>
                </a:solidFill>
              </a:rPr>
              <a:t>-Greene</a:t>
            </a:r>
            <a:r>
              <a:rPr lang="en-US" sz="2400" dirty="0"/>
              <a:t>, p.289</a:t>
            </a:r>
          </a:p>
          <a:p>
            <a:r>
              <a:rPr lang="en-US" sz="2400" dirty="0"/>
              <a:t>                </a:t>
            </a:r>
            <a:r>
              <a:rPr lang="en-US" sz="2400" dirty="0">
                <a:solidFill>
                  <a:srgbClr val="0000FF"/>
                </a:solidFill>
              </a:rPr>
              <a:t>C. H. Greene</a:t>
            </a:r>
            <a:r>
              <a:rPr lang="en-US" sz="2400" dirty="0"/>
              <a:t>, Phys. Today </a:t>
            </a:r>
            <a:r>
              <a:rPr lang="en-US" sz="2400" b="1" dirty="0"/>
              <a:t>63</a:t>
            </a:r>
            <a:r>
              <a:rPr lang="en-US" sz="2400" dirty="0"/>
              <a:t> (3), 40 (2010)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524000" y="276225"/>
            <a:ext cx="891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     </a:t>
            </a:r>
            <a:r>
              <a:rPr lang="en-US" sz="2400" dirty="0" err="1">
                <a:solidFill>
                  <a:srgbClr val="0000FF"/>
                </a:solidFill>
              </a:rPr>
              <a:t>I.Mazumdar</a:t>
            </a:r>
            <a:r>
              <a:rPr lang="en-US" sz="2400" dirty="0">
                <a:solidFill>
                  <a:srgbClr val="0000FF"/>
                </a:solidFill>
              </a:rPr>
              <a:t>, ARPR, </a:t>
            </a:r>
            <a:r>
              <a:rPr lang="en-US" sz="2400" dirty="0" err="1">
                <a:solidFill>
                  <a:srgbClr val="0000FF"/>
                </a:solidFill>
              </a:rPr>
              <a:t>V.S.Bhasin</a:t>
            </a:r>
            <a:r>
              <a:rPr lang="en-US" sz="2400" dirty="0"/>
              <a:t>, </a:t>
            </a:r>
            <a:r>
              <a:rPr lang="en-US" sz="2400" dirty="0" err="1"/>
              <a:t>Phys.Rev.Lett</a:t>
            </a:r>
            <a:r>
              <a:rPr lang="en-US" sz="2400" dirty="0"/>
              <a:t>. </a:t>
            </a:r>
            <a:r>
              <a:rPr lang="en-US" sz="2400" b="1" dirty="0"/>
              <a:t>97</a:t>
            </a:r>
            <a:r>
              <a:rPr lang="en-US" sz="2400" dirty="0"/>
              <a:t>,062503 (2006)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2895601" y="885826"/>
            <a:ext cx="737042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neutron-rich, halo nuclei.       </a:t>
            </a:r>
            <a:r>
              <a:rPr lang="en-US" sz="2800" baseline="30000" dirty="0"/>
              <a:t>20</a:t>
            </a:r>
            <a:r>
              <a:rPr lang="en-US" sz="2800" dirty="0"/>
              <a:t>C : </a:t>
            </a:r>
            <a:r>
              <a:rPr lang="en-US" sz="2800" dirty="0" err="1"/>
              <a:t>n</a:t>
            </a:r>
            <a:r>
              <a:rPr lang="en-US" sz="2800" dirty="0"/>
              <a:t> + </a:t>
            </a:r>
            <a:r>
              <a:rPr lang="en-US" sz="2800" dirty="0" err="1"/>
              <a:t>n</a:t>
            </a:r>
            <a:r>
              <a:rPr lang="en-US" sz="2800" dirty="0"/>
              <a:t> + </a:t>
            </a:r>
            <a:r>
              <a:rPr lang="en-US" sz="2800" baseline="30000" dirty="0"/>
              <a:t>18</a:t>
            </a:r>
            <a:r>
              <a:rPr lang="en-US" sz="2800" dirty="0"/>
              <a:t>C</a:t>
            </a:r>
          </a:p>
          <a:p>
            <a:r>
              <a:rPr lang="en-US" sz="2800" dirty="0"/>
              <a:t>two-body energy </a:t>
            </a:r>
            <a:r>
              <a:rPr lang="en-US" sz="2800" baseline="30000" dirty="0"/>
              <a:t>19</a:t>
            </a:r>
            <a:r>
              <a:rPr lang="en-US" sz="2800" dirty="0"/>
              <a:t>C tuned</a:t>
            </a:r>
          </a:p>
          <a:p>
            <a:r>
              <a:rPr lang="en-US" sz="2800" dirty="0"/>
              <a:t>elastic </a:t>
            </a:r>
            <a:r>
              <a:rPr lang="en-US" sz="2800" dirty="0" err="1"/>
              <a:t>n</a:t>
            </a:r>
            <a:r>
              <a:rPr lang="en-US" sz="2800" dirty="0"/>
              <a:t> + </a:t>
            </a:r>
            <a:r>
              <a:rPr lang="en-US" sz="2800" baseline="30000" dirty="0"/>
              <a:t>19</a:t>
            </a:r>
            <a:r>
              <a:rPr lang="en-US" sz="2800" dirty="0"/>
              <a:t>C cross-section for energy</a:t>
            </a:r>
            <a:r>
              <a:rPr lang="en-US" sz="2400" dirty="0"/>
              <a:t> </a:t>
            </a:r>
            <a:r>
              <a:rPr lang="en-US" sz="2400" dirty="0" err="1"/>
              <a:t>E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8458200" y="3781425"/>
            <a:ext cx="19812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E</a:t>
            </a:r>
            <a:r>
              <a:rPr lang="en-US" sz="2400" baseline="-25000" dirty="0" err="1"/>
              <a:t>r</a:t>
            </a:r>
            <a:r>
              <a:rPr lang="en-US" sz="2400" dirty="0"/>
              <a:t> =1.63 </a:t>
            </a:r>
            <a:r>
              <a:rPr lang="en-US" sz="2400" dirty="0" err="1"/>
              <a:t>keV</a:t>
            </a:r>
            <a:endParaRPr lang="en-US" sz="2400" dirty="0"/>
          </a:p>
          <a:p>
            <a:r>
              <a:rPr lang="en-US" sz="2400" dirty="0"/>
              <a:t>= 0.25 </a:t>
            </a:r>
            <a:r>
              <a:rPr lang="en-US" sz="2400" dirty="0" err="1"/>
              <a:t>keV</a:t>
            </a:r>
            <a:endParaRPr lang="en-US" sz="2400" dirty="0"/>
          </a:p>
          <a:p>
            <a:r>
              <a:rPr lang="en-US" sz="2400" dirty="0" err="1"/>
              <a:t>q</a:t>
            </a:r>
            <a:r>
              <a:rPr lang="en-US" sz="2400" dirty="0"/>
              <a:t> = 4</a:t>
            </a:r>
          </a:p>
        </p:txBody>
      </p:sp>
      <p:pic>
        <p:nvPicPr>
          <p:cNvPr id="12294" name="Picture 6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4267200"/>
            <a:ext cx="236538" cy="266700"/>
          </a:xfrm>
          <a:prstGeom prst="rect">
            <a:avLst/>
          </a:prstGeom>
          <a:noFill/>
        </p:spPr>
      </p:pic>
      <p:pic>
        <p:nvPicPr>
          <p:cNvPr id="7" name="Picture 6" descr="IMFig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005768" y="1719333"/>
            <a:ext cx="4300033" cy="5629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100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1" y="1"/>
            <a:ext cx="9701355" cy="6949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2490" y="106917"/>
            <a:ext cx="263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Doubly-excited He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5377" y="106917"/>
            <a:ext cx="392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Two-neutron states in nuclei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553" y="315562"/>
            <a:ext cx="9191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 – N Potential       </a:t>
            </a:r>
            <a:r>
              <a:rPr lang="en-US" sz="3200" dirty="0"/>
              <a:t>Repulsive Barrier/Core at small R</a:t>
            </a:r>
          </a:p>
        </p:txBody>
      </p:sp>
      <p:sp>
        <p:nvSpPr>
          <p:cNvPr id="5" name="Oval 4"/>
          <p:cNvSpPr/>
          <p:nvPr/>
        </p:nvSpPr>
        <p:spPr>
          <a:xfrm>
            <a:off x="9308899" y="2916017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80228" y="2285325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6584" y="2350735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95255" y="2350736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309315" y="2742526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88120" y="2742526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980229" y="2492590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601764" y="2492590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308899" y="2884380"/>
            <a:ext cx="292865" cy="283709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Connector 15"/>
          <p:cNvCxnSpPr>
            <a:stCxn id="11" idx="7"/>
            <a:endCxn id="7" idx="2"/>
          </p:cNvCxnSpPr>
          <p:nvPr/>
        </p:nvCxnSpPr>
        <p:spPr>
          <a:xfrm rot="5400000" flipH="1" flipV="1">
            <a:off x="8038387" y="1842234"/>
            <a:ext cx="41548" cy="18421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15004" y="263444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3931" y="2094047"/>
            <a:ext cx="3952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Repulsive</a:t>
            </a:r>
            <a:r>
              <a:rPr lang="en-US" sz="2800" dirty="0"/>
              <a:t> 1/R</a:t>
            </a:r>
            <a:r>
              <a:rPr lang="en-US" sz="2800" baseline="30000" dirty="0"/>
              <a:t>2</a:t>
            </a:r>
            <a:r>
              <a:rPr lang="en-US" sz="2800" dirty="0"/>
              <a:t> Potential </a:t>
            </a:r>
          </a:p>
          <a:p>
            <a:r>
              <a:rPr lang="en-US" sz="2800" dirty="0"/>
              <a:t>          at small 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23932" y="1159532"/>
            <a:ext cx="81163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lain" startAt="1969"/>
            </a:pPr>
            <a:r>
              <a:rPr lang="en-US" sz="2400" dirty="0">
                <a:solidFill>
                  <a:srgbClr val="0000FF"/>
                </a:solidFill>
              </a:rPr>
              <a:t>  U. </a:t>
            </a:r>
            <a:r>
              <a:rPr lang="en-US" sz="2400" dirty="0" err="1">
                <a:solidFill>
                  <a:srgbClr val="0000FF"/>
                </a:solidFill>
              </a:rPr>
              <a:t>Fano</a:t>
            </a:r>
            <a:r>
              <a:rPr lang="en-US" sz="2400" dirty="0">
                <a:solidFill>
                  <a:srgbClr val="0000FF"/>
                </a:solidFill>
              </a:rPr>
              <a:t>   </a:t>
            </a:r>
            <a:r>
              <a:rPr lang="en-US" sz="2400" dirty="0" err="1">
                <a:solidFill>
                  <a:srgbClr val="0000FF"/>
                </a:solidFill>
              </a:rPr>
              <a:t>Wannier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3-body threshold law with Coulomb </a:t>
            </a:r>
          </a:p>
          <a:p>
            <a:pPr marL="457200" indent="-457200"/>
            <a:r>
              <a:rPr lang="en-US" sz="2400" dirty="0">
                <a:solidFill>
                  <a:srgbClr val="0000FF"/>
                </a:solidFill>
              </a:rPr>
              <a:t>                                                                   </a:t>
            </a:r>
            <a:r>
              <a:rPr lang="en-US" sz="2400" dirty="0">
                <a:solidFill>
                  <a:srgbClr val="000000"/>
                </a:solidFill>
              </a:rPr>
              <a:t>H</a:t>
            </a:r>
            <a:r>
              <a:rPr lang="en-US" sz="2400" baseline="30000" dirty="0">
                <a:solidFill>
                  <a:srgbClr val="000000"/>
                </a:solidFill>
              </a:rPr>
              <a:t>+</a:t>
            </a:r>
            <a:r>
              <a:rPr lang="en-US" sz="2400" dirty="0">
                <a:solidFill>
                  <a:srgbClr val="000000"/>
                </a:solidFill>
              </a:rPr>
              <a:t> + e + e      </a:t>
            </a:r>
          </a:p>
          <a:p>
            <a:pPr marL="457200" indent="-457200"/>
            <a:r>
              <a:rPr lang="en-US" sz="2400" dirty="0">
                <a:solidFill>
                  <a:srgbClr val="0000FF"/>
                </a:solidFill>
              </a:rPr>
              <a:t>                    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023931" y="4579882"/>
            <a:ext cx="8228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endParaRPr lang="en-US" sz="2400" baseline="-250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28693" y="1783316"/>
            <a:ext cx="743140" cy="13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1" y="3715243"/>
            <a:ext cx="921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really a two-body but an effective potential of a many-</a:t>
            </a:r>
          </a:p>
          <a:p>
            <a:r>
              <a:rPr lang="en-US" sz="2800" dirty="0"/>
              <a:t>body system</a:t>
            </a:r>
          </a:p>
          <a:p>
            <a:r>
              <a:rPr lang="en-US" sz="2800" dirty="0"/>
              <a:t>Number of particles not defined, a conjugate phase as in BCS</a:t>
            </a:r>
          </a:p>
        </p:txBody>
      </p:sp>
      <p:pic>
        <p:nvPicPr>
          <p:cNvPr id="23" name="Picture 22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978963" y="5434013"/>
            <a:ext cx="4622800" cy="533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1" y="5453109"/>
            <a:ext cx="333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Born approximation:</a:t>
            </a:r>
          </a:p>
        </p:txBody>
      </p:sp>
      <p:pic>
        <p:nvPicPr>
          <p:cNvPr id="26" name="Picture 25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584575" y="6218238"/>
            <a:ext cx="2768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6C8AE966-617C-A855-0453-E09192EF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97" y="327259"/>
            <a:ext cx="8455020" cy="5614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7F502C-01CE-5F2D-E397-182DD7FFE201}"/>
              </a:ext>
            </a:extLst>
          </p:cNvPr>
          <p:cNvSpPr txBox="1"/>
          <p:nvPr/>
        </p:nvSpPr>
        <p:spPr>
          <a:xfrm>
            <a:off x="1126157" y="5941921"/>
            <a:ext cx="910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TIFR, Nov 2010, N-N Interactions and Nuclear Many-Body Problem</a:t>
            </a:r>
          </a:p>
        </p:txBody>
      </p:sp>
    </p:spTree>
    <p:extLst>
      <p:ext uri="{BB962C8B-B14F-4D97-AF65-F5344CB8AC3E}">
        <p14:creationId xmlns:p14="http://schemas.microsoft.com/office/powerpoint/2010/main" val="376064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 with a group of people&#10;&#10;AI-generated content may be incorrect.">
            <a:extLst>
              <a:ext uri="{FF2B5EF4-FFF2-40B4-BE49-F238E27FC236}">
                <a16:creationId xmlns:a16="http://schemas.microsoft.com/office/drawing/2014/main" id="{D2537654-C211-D9B3-DE38-BADD505E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70" y="177967"/>
            <a:ext cx="4145280" cy="2752725"/>
          </a:xfrm>
          <a:prstGeom prst="rect">
            <a:avLst/>
          </a:prstGeom>
        </p:spPr>
      </p:pic>
      <p:pic>
        <p:nvPicPr>
          <p:cNvPr id="7" name="Picture 6" descr="A group of men having a conversation&#10;&#10;AI-generated content may be incorrect.">
            <a:extLst>
              <a:ext uri="{FF2B5EF4-FFF2-40B4-BE49-F238E27FC236}">
                <a16:creationId xmlns:a16="http://schemas.microsoft.com/office/drawing/2014/main" id="{1AE761BC-637F-53A3-6DF0-4DAF6FD9F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196" y="239455"/>
            <a:ext cx="3514522" cy="2629748"/>
          </a:xfrm>
          <a:prstGeom prst="rect">
            <a:avLst/>
          </a:prstGeom>
        </p:spPr>
      </p:pic>
      <p:pic>
        <p:nvPicPr>
          <p:cNvPr id="9" name="Picture 8" descr="A group of men standing outside&#10;&#10;AI-generated content may be incorrect.">
            <a:extLst>
              <a:ext uri="{FF2B5EF4-FFF2-40B4-BE49-F238E27FC236}">
                <a16:creationId xmlns:a16="http://schemas.microsoft.com/office/drawing/2014/main" id="{FE6FFDAA-22F1-0769-16F6-C717DFB6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123" y="3026347"/>
            <a:ext cx="3727842" cy="2789364"/>
          </a:xfrm>
          <a:prstGeom prst="rect">
            <a:avLst/>
          </a:prstGeom>
        </p:spPr>
      </p:pic>
      <p:pic>
        <p:nvPicPr>
          <p:cNvPr id="11" name="Picture 10" descr="A group of men talking in a park&#10;&#10;AI-generated content may be incorrect.">
            <a:extLst>
              <a:ext uri="{FF2B5EF4-FFF2-40B4-BE49-F238E27FC236}">
                <a16:creationId xmlns:a16="http://schemas.microsoft.com/office/drawing/2014/main" id="{4E365437-E9CE-97D2-BBA7-B2E32F55B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25" y="3298660"/>
            <a:ext cx="3514522" cy="2629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CE1AAC-A053-BDD6-9A24-2C94BADBE7AA}"/>
              </a:ext>
            </a:extLst>
          </p:cNvPr>
          <p:cNvSpPr txBox="1"/>
          <p:nvPr/>
        </p:nvSpPr>
        <p:spPr>
          <a:xfrm>
            <a:off x="1277123" y="5815711"/>
            <a:ext cx="382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Efimov,   </a:t>
            </a:r>
            <a:r>
              <a:rPr lang="en-US" sz="2400" dirty="0" err="1"/>
              <a:t>Faddeev</a:t>
            </a:r>
            <a:r>
              <a:rPr lang="en-US" sz="2400" dirty="0"/>
              <a:t>,  Belyaev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8C482-C733-EA99-7CBE-37F4223D73F7}"/>
              </a:ext>
            </a:extLst>
          </p:cNvPr>
          <p:cNvSpPr txBox="1"/>
          <p:nvPr/>
        </p:nvSpPr>
        <p:spPr>
          <a:xfrm>
            <a:off x="5967663" y="2869203"/>
            <a:ext cx="326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Vary              Mitra  </a:t>
            </a:r>
            <a:r>
              <a:rPr lang="en-US" sz="2400" dirty="0" err="1"/>
              <a:t>Warke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965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6303" y="567419"/>
            <a:ext cx="726926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Themes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r>
              <a:rPr lang="en-US" sz="2800" dirty="0"/>
              <a:t>Quantum binding, 1/r</a:t>
            </a:r>
            <a:r>
              <a:rPr lang="en-US" sz="2800" baseline="30000" dirty="0"/>
              <a:t>2</a:t>
            </a:r>
            <a:r>
              <a:rPr lang="en-US" sz="2800" dirty="0"/>
              <a:t> potentials at small and large </a:t>
            </a:r>
            <a:r>
              <a:rPr lang="en-US" sz="2800" dirty="0" err="1"/>
              <a:t>r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Attractive dipole 1/r</a:t>
            </a:r>
            <a:r>
              <a:rPr lang="en-US" sz="2800" baseline="30000" dirty="0"/>
              <a:t>2</a:t>
            </a:r>
            <a:r>
              <a:rPr lang="en-US" sz="2800" dirty="0"/>
              <a:t> potential - bound states</a:t>
            </a:r>
          </a:p>
          <a:p>
            <a:endParaRPr lang="en-US" sz="2800" dirty="0"/>
          </a:p>
          <a:p>
            <a:r>
              <a:rPr lang="en-US" sz="2800" dirty="0"/>
              <a:t>Resonances: asymmetric “</a:t>
            </a:r>
            <a:r>
              <a:rPr lang="en-US" sz="2800" dirty="0" err="1"/>
              <a:t>Fano</a:t>
            </a:r>
            <a:r>
              <a:rPr lang="en-US" sz="2800" dirty="0"/>
              <a:t>” profiles</a:t>
            </a:r>
          </a:p>
          <a:p>
            <a:endParaRPr lang="en-US" sz="2800" dirty="0"/>
          </a:p>
          <a:p>
            <a:r>
              <a:rPr lang="en-US" sz="2800" dirty="0"/>
              <a:t>Scattering length, and its tuning</a:t>
            </a:r>
          </a:p>
          <a:p>
            <a:endParaRPr lang="en-US" sz="2800" dirty="0"/>
          </a:p>
          <a:p>
            <a:r>
              <a:rPr lang="en-US" sz="2800" dirty="0"/>
              <a:t>Neutron rich species:    </a:t>
            </a:r>
            <a:r>
              <a:rPr lang="en-US" sz="2800" dirty="0" err="1"/>
              <a:t>n</a:t>
            </a:r>
            <a:r>
              <a:rPr lang="en-US" sz="2800" dirty="0"/>
              <a:t> + </a:t>
            </a:r>
            <a:r>
              <a:rPr lang="en-US" sz="2800" dirty="0" err="1"/>
              <a:t>n</a:t>
            </a:r>
            <a:r>
              <a:rPr lang="en-US" sz="2800" dirty="0"/>
              <a:t> + A</a:t>
            </a:r>
          </a:p>
          <a:p>
            <a:endParaRPr lang="en-US" sz="2800" dirty="0"/>
          </a:p>
          <a:p>
            <a:r>
              <a:rPr lang="en-US" sz="2800" dirty="0"/>
              <a:t>Universal aspects: atomic, molecular, nuclear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2257" y="297220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Angular Kinetic Energy</a:t>
            </a:r>
          </a:p>
        </p:txBody>
      </p:sp>
      <p:pic>
        <p:nvPicPr>
          <p:cNvPr id="5" name="Picture 4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31151" y="348595"/>
            <a:ext cx="167640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6531" y="2148086"/>
            <a:ext cx="863253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Classical Physics</a:t>
            </a:r>
            <a:r>
              <a:rPr lang="en-US" sz="3200" dirty="0"/>
              <a:t>:  Collapse for straight line </a:t>
            </a:r>
          </a:p>
        </p:txBody>
      </p:sp>
      <p:pic>
        <p:nvPicPr>
          <p:cNvPr id="7" name="Picture 6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9116511" y="2233204"/>
            <a:ext cx="1041400" cy="514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284" y="3363984"/>
            <a:ext cx="709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Quantum Physics</a:t>
            </a:r>
            <a:r>
              <a:rPr lang="en-US" sz="3200" dirty="0"/>
              <a:t>,               always an  </a:t>
            </a:r>
          </a:p>
        </p:txBody>
      </p:sp>
      <p:pic>
        <p:nvPicPr>
          <p:cNvPr id="9" name="Picture 8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188017" y="3377494"/>
            <a:ext cx="630922" cy="551777"/>
          </a:xfrm>
          <a:prstGeom prst="rect">
            <a:avLst/>
          </a:prstGeom>
        </p:spPr>
      </p:pic>
      <p:pic>
        <p:nvPicPr>
          <p:cNvPr id="10" name="Picture 9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8017519" y="3363983"/>
            <a:ext cx="1524000" cy="54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6575" y="4593391"/>
            <a:ext cx="98914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Stability</a:t>
            </a:r>
            <a:r>
              <a:rPr lang="en-US" sz="3200" dirty="0"/>
              <a:t> of H atom                                                 Bohr radius a</a:t>
            </a:r>
            <a:r>
              <a:rPr lang="en-US" sz="3200" baseline="-25000" dirty="0"/>
              <a:t>0</a:t>
            </a:r>
            <a:endParaRPr lang="en-US" sz="3200" dirty="0"/>
          </a:p>
        </p:txBody>
      </p:sp>
      <p:pic>
        <p:nvPicPr>
          <p:cNvPr id="12" name="Picture 11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533499" y="4674451"/>
            <a:ext cx="3326867" cy="4485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0278" y="5903859"/>
            <a:ext cx="9712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Wigner Threshold Law                     </a:t>
            </a:r>
            <a:r>
              <a:rPr lang="en-US" sz="3200" dirty="0"/>
              <a:t>tunneling at large r</a:t>
            </a:r>
          </a:p>
        </p:txBody>
      </p:sp>
      <p:pic>
        <p:nvPicPr>
          <p:cNvPr id="14" name="Picture 13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5285539" y="5976004"/>
            <a:ext cx="1066800" cy="431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0278" y="881996"/>
            <a:ext cx="9891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Repulsive</a:t>
            </a:r>
            <a:r>
              <a:rPr lang="en-US" sz="2800" dirty="0"/>
              <a:t> barrier: at small </a:t>
            </a:r>
            <a:r>
              <a:rPr lang="en-US" sz="2800" dirty="0" err="1"/>
              <a:t>r</a:t>
            </a:r>
            <a:r>
              <a:rPr lang="en-US" sz="2800" dirty="0"/>
              <a:t> avoids collapse, at large </a:t>
            </a:r>
            <a:r>
              <a:rPr lang="en-US" sz="2800" dirty="0" err="1"/>
              <a:t>r</a:t>
            </a:r>
            <a:r>
              <a:rPr lang="en-US" sz="2800" dirty="0"/>
              <a:t> holds</a:t>
            </a:r>
          </a:p>
          <a:p>
            <a:r>
              <a:rPr lang="en-US" sz="2800" dirty="0"/>
              <a:t>      low energy particles from penetration and/or escape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76996" y="3970770"/>
            <a:ext cx="2829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radial kinetic energy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16200000" flipH="1">
            <a:off x="1747174" y="2708747"/>
            <a:ext cx="3755773" cy="405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604792" y="2148086"/>
            <a:ext cx="5445191" cy="13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45329" y="3715243"/>
            <a:ext cx="12700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141377" y="2923720"/>
            <a:ext cx="1552856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3848002" y="1"/>
            <a:ext cx="7576650" cy="1904910"/>
          </a:xfrm>
          <a:prstGeom prst="arc">
            <a:avLst>
              <a:gd name="adj1" fmla="val 5903312"/>
              <a:gd name="adj2" fmla="val 107548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83257" y="851127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5703" y="1904911"/>
            <a:ext cx="3635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4915422" y="1904911"/>
            <a:ext cx="536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</a:t>
            </a:r>
            <a:r>
              <a:rPr lang="en-US" sz="4000" baseline="-25000" dirty="0"/>
              <a:t>0</a:t>
            </a:r>
            <a:endParaRPr lang="en-US" sz="4000" dirty="0"/>
          </a:p>
        </p:txBody>
      </p:sp>
      <p:pic>
        <p:nvPicPr>
          <p:cNvPr id="17" name="Picture 16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366396" y="865188"/>
            <a:ext cx="2171700" cy="533400"/>
          </a:xfrm>
          <a:prstGeom prst="rect">
            <a:avLst/>
          </a:prstGeom>
        </p:spPr>
      </p:pic>
      <p:pic>
        <p:nvPicPr>
          <p:cNvPr id="18" name="Picture 17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560234" y="4403725"/>
            <a:ext cx="7061200" cy="1219200"/>
          </a:xfrm>
          <a:prstGeom prst="rect">
            <a:avLst/>
          </a:prstGeom>
        </p:spPr>
      </p:pic>
      <p:pic>
        <p:nvPicPr>
          <p:cNvPr id="19" name="Picture 18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299596" y="5903858"/>
            <a:ext cx="1066800" cy="431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18601" y="5903859"/>
            <a:ext cx="45474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elastic scattering </a:t>
            </a:r>
            <a:r>
              <a:rPr lang="en-US" sz="2800" dirty="0" err="1"/>
              <a:t>phaseshift</a:t>
            </a:r>
            <a:endParaRPr lang="en-US" sz="2800" dirty="0"/>
          </a:p>
          <a:p>
            <a:r>
              <a:rPr lang="en-US" sz="2800" dirty="0"/>
              <a:t>inelastic cross-section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0800000">
            <a:off x="6511582" y="1742787"/>
            <a:ext cx="2621258" cy="135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3" name="Picture 22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8330354" y="1742787"/>
            <a:ext cx="1517698" cy="4249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94164" y="66387"/>
            <a:ext cx="8094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   </a:t>
            </a:r>
            <a:r>
              <a:rPr lang="en-US" sz="3200" dirty="0">
                <a:solidFill>
                  <a:srgbClr val="FF0000"/>
                </a:solidFill>
              </a:rPr>
              <a:t>Tunneling through angular potential barrier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8096" y="2167742"/>
            <a:ext cx="579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</a:t>
            </a:r>
            <a:r>
              <a:rPr lang="en-US" sz="3200" baseline="-25000" dirty="0"/>
              <a:t>0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5288" y="702520"/>
            <a:ext cx="9262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Attractive    </a:t>
            </a:r>
            <a:r>
              <a:rPr lang="en-US" sz="2800" dirty="0"/>
              <a:t>              potential, effective complex angular momentum</a:t>
            </a:r>
          </a:p>
        </p:txBody>
      </p:sp>
      <p:pic>
        <p:nvPicPr>
          <p:cNvPr id="5" name="Picture 15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5371" y="762541"/>
            <a:ext cx="1028700" cy="369888"/>
          </a:xfrm>
          <a:prstGeom prst="rect">
            <a:avLst/>
          </a:prstGeom>
          <a:noFill/>
        </p:spPr>
      </p:pic>
      <p:pic>
        <p:nvPicPr>
          <p:cNvPr id="6" name="Picture 13" descr="equation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0582" y="1514469"/>
            <a:ext cx="1664418" cy="592707"/>
          </a:xfrm>
          <a:prstGeom prst="rect">
            <a:avLst/>
          </a:prstGeom>
          <a:noFill/>
        </p:spPr>
      </p:pic>
      <p:pic>
        <p:nvPicPr>
          <p:cNvPr id="7" name="Picture 14" descr="equ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8935" y="1333943"/>
            <a:ext cx="1740861" cy="77323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128646" y="2182505"/>
            <a:ext cx="8539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Number of bound states</a:t>
            </a:r>
            <a:r>
              <a:rPr lang="en-US" sz="2400" dirty="0"/>
              <a:t>: Infinite number for long range</a:t>
            </a:r>
          </a:p>
        </p:txBody>
      </p:sp>
      <p:pic>
        <p:nvPicPr>
          <p:cNvPr id="9" name="Picture 4" descr="equation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2830770"/>
            <a:ext cx="1576570" cy="642479"/>
          </a:xfrm>
          <a:prstGeom prst="rect">
            <a:avLst/>
          </a:prstGeom>
          <a:noFill/>
        </p:spPr>
      </p:pic>
      <p:pic>
        <p:nvPicPr>
          <p:cNvPr id="10" name="Picture 5" descr="equation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98535" y="2877300"/>
            <a:ext cx="1295400" cy="533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493467" y="2887897"/>
            <a:ext cx="65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vs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524000" y="3473248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1/r</a:t>
            </a:r>
            <a:r>
              <a:rPr lang="en-US" sz="2400" baseline="30000" dirty="0"/>
              <a:t>2</a:t>
            </a:r>
            <a:r>
              <a:rPr lang="en-US" sz="2400" dirty="0"/>
              <a:t> the dividing falloff between long/short range, infinite/finite #</a:t>
            </a:r>
          </a:p>
          <a:p>
            <a:r>
              <a:rPr lang="en-US" sz="2400" dirty="0"/>
              <a:t>                for 1/r</a:t>
            </a:r>
            <a:r>
              <a:rPr lang="en-US" sz="2400" baseline="30000" dirty="0"/>
              <a:t>2</a:t>
            </a:r>
            <a:r>
              <a:rPr lang="en-US" sz="2400" dirty="0"/>
              <a:t> itself, the strength parameter a decides</a:t>
            </a:r>
          </a:p>
          <a:p>
            <a:endParaRPr lang="en-US" sz="2400" dirty="0"/>
          </a:p>
          <a:p>
            <a:r>
              <a:rPr lang="en-US" sz="2400" dirty="0"/>
              <a:t>  Infinite sequence described by      sin (       ) = 0      =&gt; </a:t>
            </a:r>
            <a:r>
              <a:rPr lang="en-US" sz="2400" dirty="0" err="1"/>
              <a:t>eigenvalues</a:t>
            </a:r>
            <a:endParaRPr lang="en-US" sz="2400" dirty="0"/>
          </a:p>
        </p:txBody>
      </p:sp>
      <p:pic>
        <p:nvPicPr>
          <p:cNvPr id="13" name="Picture 10" descr="equa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42861" y="4994816"/>
            <a:ext cx="1596860" cy="408952"/>
          </a:xfrm>
          <a:prstGeom prst="rect">
            <a:avLst/>
          </a:prstGeom>
          <a:noFill/>
        </p:spPr>
      </p:pic>
      <p:pic>
        <p:nvPicPr>
          <p:cNvPr id="14" name="Picture 13" descr="equati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64353" y="5225648"/>
            <a:ext cx="5321300" cy="533400"/>
          </a:xfrm>
          <a:prstGeom prst="rect">
            <a:avLst/>
          </a:prstGeom>
          <a:noFill/>
        </p:spPr>
      </p:pic>
      <p:pic>
        <p:nvPicPr>
          <p:cNvPr id="15" name="Picture 8" descr="equa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37250" y="6453844"/>
            <a:ext cx="6356685" cy="395342"/>
          </a:xfrm>
          <a:prstGeom prst="rect">
            <a:avLst/>
          </a:prstGeom>
          <a:noFill/>
        </p:spPr>
      </p:pic>
      <p:pic>
        <p:nvPicPr>
          <p:cNvPr id="16" name="Picture 9" descr="equation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44701" y="6307946"/>
            <a:ext cx="2182669" cy="37443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954215" y="5759049"/>
            <a:ext cx="8331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Dipole bound states</a:t>
            </a:r>
            <a:r>
              <a:rPr lang="en-US" sz="2400" dirty="0"/>
              <a:t>: molecules (OH, H</a:t>
            </a:r>
            <a:r>
              <a:rPr lang="en-US" sz="2400" baseline="-25000" dirty="0"/>
              <a:t>2</a:t>
            </a:r>
            <a:r>
              <a:rPr lang="en-US" sz="2400" dirty="0"/>
              <a:t>O), H atom in </a:t>
            </a:r>
            <a:r>
              <a:rPr lang="en-US" sz="2400" dirty="0" err="1"/>
              <a:t>n</a:t>
            </a:r>
            <a:r>
              <a:rPr lang="en-US" sz="2400" dirty="0"/>
              <a:t> &gt; 1 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5297384"/>
            <a:ext cx="18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Coulomb</a:t>
            </a:r>
            <a:r>
              <a:rPr lang="en-US" sz="2400" dirty="0"/>
              <a:t>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1048" y="192808"/>
            <a:ext cx="4392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D-dimensional   </a:t>
            </a:r>
            <a:r>
              <a:rPr lang="en-US" sz="2800" dirty="0" err="1">
                <a:solidFill>
                  <a:srgbClr val="FF0000"/>
                </a:solidFill>
              </a:rPr>
              <a:t>Laplacian</a:t>
            </a:r>
            <a:r>
              <a:rPr lang="en-US" sz="2800" dirty="0"/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1048" y="2042758"/>
            <a:ext cx="6183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       </a:t>
            </a:r>
            <a:r>
              <a:rPr lang="en-US" sz="2400" dirty="0">
                <a:solidFill>
                  <a:srgbClr val="FF0000"/>
                </a:solidFill>
              </a:rPr>
              <a:t>           radial                                                angular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2541" y="3233715"/>
            <a:ext cx="83672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N – body problem </a:t>
            </a:r>
            <a:r>
              <a:rPr lang="en-US" sz="3200" dirty="0"/>
              <a:t>:   D = 3(N-1)       </a:t>
            </a:r>
            <a:r>
              <a:rPr lang="en-US" sz="3200" dirty="0">
                <a:solidFill>
                  <a:srgbClr val="FF0000"/>
                </a:solidFill>
              </a:rPr>
              <a:t>three-body</a:t>
            </a:r>
            <a:r>
              <a:rPr lang="en-US" sz="3200" dirty="0"/>
              <a:t>: 6</a:t>
            </a:r>
          </a:p>
        </p:txBody>
      </p:sp>
      <p:pic>
        <p:nvPicPr>
          <p:cNvPr id="9" name="Picture 8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904823" y="4453740"/>
            <a:ext cx="2382353" cy="3350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5738" y="5031720"/>
            <a:ext cx="3560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radial kinematic potential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79254" y="5521293"/>
            <a:ext cx="2163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 = 2 attractive</a:t>
            </a:r>
          </a:p>
          <a:p>
            <a:r>
              <a:rPr lang="en-US" sz="2400" dirty="0"/>
              <a:t>D &gt; 3 repulsive</a:t>
            </a:r>
          </a:p>
        </p:txBody>
      </p:sp>
      <p:pic>
        <p:nvPicPr>
          <p:cNvPr id="14" name="Picture 13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173329" y="5051805"/>
            <a:ext cx="4572545" cy="935559"/>
          </a:xfrm>
          <a:prstGeom prst="rect">
            <a:avLst/>
          </a:prstGeom>
        </p:spPr>
      </p:pic>
      <p:pic>
        <p:nvPicPr>
          <p:cNvPr id="15" name="Picture 14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531817" y="1026757"/>
            <a:ext cx="6629400" cy="1016000"/>
          </a:xfrm>
          <a:prstGeom prst="rect">
            <a:avLst/>
          </a:prstGeom>
        </p:spPr>
      </p:pic>
      <p:pic>
        <p:nvPicPr>
          <p:cNvPr id="16" name="Picture 15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242686" y="2674856"/>
            <a:ext cx="7504412" cy="427335"/>
          </a:xfrm>
          <a:prstGeom prst="rect">
            <a:avLst/>
          </a:prstGeom>
        </p:spPr>
      </p:pic>
      <p:pic>
        <p:nvPicPr>
          <p:cNvPr id="17" name="Picture 16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2109488" y="1026757"/>
            <a:ext cx="774700" cy="1054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894" y="3916730"/>
            <a:ext cx="1019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       R</a:t>
            </a:r>
            <a:r>
              <a:rPr lang="en-US" sz="2400" baseline="30000" dirty="0"/>
              <a:t>2</a:t>
            </a:r>
            <a:r>
              <a:rPr lang="en-US" sz="2400" dirty="0"/>
              <a:t> = r</a:t>
            </a:r>
            <a:r>
              <a:rPr lang="en-US" sz="2400" baseline="-25000" dirty="0"/>
              <a:t>1</a:t>
            </a:r>
            <a:r>
              <a:rPr lang="en-US" sz="2400" baseline="30000" dirty="0"/>
              <a:t>2</a:t>
            </a:r>
            <a:r>
              <a:rPr lang="en-US" sz="2400" dirty="0"/>
              <a:t> + r</a:t>
            </a:r>
            <a:r>
              <a:rPr lang="en-US" sz="2400" baseline="-25000" dirty="0"/>
              <a:t>2</a:t>
            </a:r>
            <a:r>
              <a:rPr lang="en-US" sz="2400" baseline="30000" dirty="0"/>
              <a:t>2</a:t>
            </a:r>
            <a:r>
              <a:rPr lang="en-US" sz="2400" dirty="0"/>
              <a:t> + …..      R  overall size of the system,   remainder angles</a:t>
            </a:r>
          </a:p>
        </p:txBody>
      </p:sp>
      <p:pic>
        <p:nvPicPr>
          <p:cNvPr id="18" name="Picture 17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3163517" y="1273175"/>
            <a:ext cx="368300" cy="482600"/>
          </a:xfrm>
          <a:prstGeom prst="rect">
            <a:avLst/>
          </a:prstGeom>
        </p:spPr>
      </p:pic>
      <p:pic>
        <p:nvPicPr>
          <p:cNvPr id="19" name="Picture 18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0283825" y="1231900"/>
            <a:ext cx="368300" cy="482600"/>
          </a:xfrm>
          <a:prstGeom prst="rect">
            <a:avLst/>
          </a:prstGeom>
        </p:spPr>
      </p:pic>
      <p:pic>
        <p:nvPicPr>
          <p:cNvPr id="21" name="Picture 20" descr="equation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1524001" y="4416556"/>
            <a:ext cx="2666627" cy="646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E4A65-38C1-3D43-DDFD-973F16BA43C3}"/>
              </a:ext>
            </a:extLst>
          </p:cNvPr>
          <p:cNvSpPr txBox="1"/>
          <p:nvPr/>
        </p:nvSpPr>
        <p:spPr>
          <a:xfrm>
            <a:off x="644894" y="6270971"/>
            <a:ext cx="955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Universal, reflecting all but one R coordinate, “hard-sphere” at small R, long range tail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346326" y="428626"/>
            <a:ext cx="843763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Resonances in physics</a:t>
            </a:r>
            <a:r>
              <a:rPr lang="en-US" sz="2800" dirty="0"/>
              <a:t>: symmetric </a:t>
            </a:r>
            <a:r>
              <a:rPr lang="en-US" sz="2800" dirty="0" err="1"/>
              <a:t>Lorentzian</a:t>
            </a:r>
            <a:r>
              <a:rPr lang="en-US" sz="2800" dirty="0"/>
              <a:t> shapes</a:t>
            </a:r>
          </a:p>
          <a:p>
            <a:r>
              <a:rPr lang="en-US" sz="2800" dirty="0"/>
              <a:t>          </a:t>
            </a:r>
            <a:r>
              <a:rPr lang="en-US" sz="2800" dirty="0" err="1">
                <a:solidFill>
                  <a:srgbClr val="0000FF"/>
                </a:solidFill>
              </a:rPr>
              <a:t>Breit</a:t>
            </a:r>
            <a:r>
              <a:rPr lang="en-US" sz="2800" dirty="0">
                <a:solidFill>
                  <a:srgbClr val="0000FF"/>
                </a:solidFill>
              </a:rPr>
              <a:t>-Wigner </a:t>
            </a:r>
            <a:r>
              <a:rPr lang="en-US" sz="2800" dirty="0"/>
              <a:t>in nuclear and particle physics</a:t>
            </a:r>
          </a:p>
        </p:txBody>
      </p:sp>
      <p:pic>
        <p:nvPicPr>
          <p:cNvPr id="15363" name="Picture 3" descr="equ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524000"/>
            <a:ext cx="6731000" cy="1079500"/>
          </a:xfrm>
          <a:prstGeom prst="rect">
            <a:avLst/>
          </a:prstGeom>
          <a:noFill/>
        </p:spPr>
      </p:pic>
      <p:pic>
        <p:nvPicPr>
          <p:cNvPr id="15364" name="Picture 4" descr="equ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3187700"/>
            <a:ext cx="3962400" cy="482600"/>
          </a:xfrm>
          <a:prstGeom prst="rect">
            <a:avLst/>
          </a:prstGeom>
          <a:noFill/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524000" y="3933826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       </a:t>
            </a:r>
            <a:r>
              <a:rPr lang="en-US" sz="2400" dirty="0" err="1">
                <a:solidFill>
                  <a:srgbClr val="0000FF"/>
                </a:solidFill>
              </a:rPr>
              <a:t>Fano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(1961) resonance as interference between two pathways</a:t>
            </a:r>
          </a:p>
        </p:txBody>
      </p:sp>
      <p:pic>
        <p:nvPicPr>
          <p:cNvPr id="15366" name="Picture 6" descr="equa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4572000"/>
            <a:ext cx="2959100" cy="1130300"/>
          </a:xfrm>
          <a:prstGeom prst="rect">
            <a:avLst/>
          </a:prstGeom>
          <a:noFill/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270125" y="5762626"/>
            <a:ext cx="44980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Fano</a:t>
            </a:r>
            <a:r>
              <a:rPr lang="en-US" sz="2400" dirty="0">
                <a:solidFill>
                  <a:srgbClr val="0000FF"/>
                </a:solidFill>
              </a:rPr>
              <a:t> profile</a:t>
            </a:r>
            <a:r>
              <a:rPr lang="en-US" sz="2400" dirty="0"/>
              <a:t>, asymmetric, zero at</a:t>
            </a:r>
          </a:p>
          <a:p>
            <a:r>
              <a:rPr lang="en-US" sz="2400" dirty="0"/>
              <a:t>Reduces to </a:t>
            </a:r>
            <a:r>
              <a:rPr lang="en-US" sz="2400" dirty="0" err="1">
                <a:solidFill>
                  <a:srgbClr val="0000FF"/>
                </a:solidFill>
              </a:rPr>
              <a:t>Lorentzian</a:t>
            </a:r>
            <a:r>
              <a:rPr lang="en-US" sz="2400" dirty="0"/>
              <a:t> for</a:t>
            </a:r>
          </a:p>
        </p:txBody>
      </p:sp>
      <p:pic>
        <p:nvPicPr>
          <p:cNvPr id="15368" name="Picture 8" descr="equ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50100" y="5840393"/>
            <a:ext cx="1422400" cy="381000"/>
          </a:xfrm>
          <a:prstGeom prst="rect">
            <a:avLst/>
          </a:prstGeom>
          <a:noFill/>
        </p:spPr>
      </p:pic>
      <p:pic>
        <p:nvPicPr>
          <p:cNvPr id="15369" name="Picture 9" descr="equa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05398" y="6276122"/>
            <a:ext cx="1473200" cy="317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813</Words>
  <Application>Microsoft Macintosh PowerPoint</Application>
  <PresentationFormat>Widescreen</PresentationFormat>
  <Paragraphs>115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UNIVERSAL  1/r2  POTENTIALS at short and long range avoids collapse     holds quasi-bound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 Ravi P Rau</dc:creator>
  <cp:lastModifiedBy>A Ravi P Rau</cp:lastModifiedBy>
  <cp:revision>15</cp:revision>
  <dcterms:created xsi:type="dcterms:W3CDTF">2025-03-09T18:51:08Z</dcterms:created>
  <dcterms:modified xsi:type="dcterms:W3CDTF">2025-03-31T17:52:33Z</dcterms:modified>
</cp:coreProperties>
</file>